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3152FF-FCB5-49DE-A918-753332896833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30CFE80-9C0B-49E7-9B43-BDCD8FCF94C7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Recall Problem</a:t>
          </a:r>
          <a:endParaRPr lang="en-US" dirty="0">
            <a:solidFill>
              <a:schemeClr val="bg1"/>
            </a:solidFill>
          </a:endParaRPr>
        </a:p>
      </dgm:t>
    </dgm:pt>
    <dgm:pt modelId="{2CB619B0-732F-4AC0-9C14-DA7FB6BC4013}" type="parTrans" cxnId="{4924C33F-F822-4087-B7B3-E2F7AC983824}">
      <dgm:prSet/>
      <dgm:spPr/>
      <dgm:t>
        <a:bodyPr/>
        <a:lstStyle/>
        <a:p>
          <a:endParaRPr lang="en-US"/>
        </a:p>
      </dgm:t>
    </dgm:pt>
    <dgm:pt modelId="{1176B575-7970-46AD-ACF4-E917858E8208}" type="sibTrans" cxnId="{4924C33F-F822-4087-B7B3-E2F7AC983824}">
      <dgm:prSet/>
      <dgm:spPr/>
      <dgm:t>
        <a:bodyPr/>
        <a:lstStyle/>
        <a:p>
          <a:endParaRPr lang="en-US"/>
        </a:p>
      </dgm:t>
    </dgm:pt>
    <dgm:pt modelId="{E078BC8F-228D-4E6E-8E1D-E52792CB574A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pPr algn="ctr"/>
          <a:r>
            <a:rPr lang="en-US" sz="1050" b="1" dirty="0" smtClean="0">
              <a:solidFill>
                <a:schemeClr val="bg1"/>
              </a:solidFill>
            </a:rPr>
            <a:t>Issues of Equality</a:t>
          </a:r>
          <a:endParaRPr lang="en-US" sz="1050" b="1" dirty="0">
            <a:solidFill>
              <a:schemeClr val="bg1"/>
            </a:solidFill>
          </a:endParaRPr>
        </a:p>
      </dgm:t>
    </dgm:pt>
    <dgm:pt modelId="{0251A269-D18B-4E46-A047-71D3739833DC}" type="parTrans" cxnId="{194DDC63-0121-470F-BF12-3066AB19F145}">
      <dgm:prSet/>
      <dgm:spPr/>
      <dgm:t>
        <a:bodyPr/>
        <a:lstStyle/>
        <a:p>
          <a:endParaRPr lang="en-US"/>
        </a:p>
      </dgm:t>
    </dgm:pt>
    <dgm:pt modelId="{5C3ABA06-940F-4702-82CE-DDA780EFE74F}" type="sibTrans" cxnId="{194DDC63-0121-470F-BF12-3066AB19F145}">
      <dgm:prSet/>
      <dgm:spPr/>
      <dgm:t>
        <a:bodyPr/>
        <a:lstStyle/>
        <a:p>
          <a:endParaRPr lang="en-US"/>
        </a:p>
      </dgm:t>
    </dgm:pt>
    <dgm:pt modelId="{EA820211-8EE2-41DC-9370-DD2527058E92}">
      <dgm:prSet phldrT="[Text]"/>
      <dgm:spPr/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Pro-Innovation  Bias</a:t>
          </a:r>
          <a:endParaRPr lang="en-US" dirty="0">
            <a:solidFill>
              <a:schemeClr val="bg1"/>
            </a:solidFill>
          </a:endParaRPr>
        </a:p>
      </dgm:t>
    </dgm:pt>
    <dgm:pt modelId="{F895F877-AD9D-446B-8E7C-B9CD0FDF3046}" type="parTrans" cxnId="{0A3BE531-EB70-40DD-9BDD-C387176D5514}">
      <dgm:prSet/>
      <dgm:spPr/>
      <dgm:t>
        <a:bodyPr/>
        <a:lstStyle/>
        <a:p>
          <a:endParaRPr lang="en-US"/>
        </a:p>
      </dgm:t>
    </dgm:pt>
    <dgm:pt modelId="{FDB9CE72-C115-494B-8B22-71A3567A8851}" type="sibTrans" cxnId="{0A3BE531-EB70-40DD-9BDD-C387176D5514}">
      <dgm:prSet/>
      <dgm:spPr/>
      <dgm:t>
        <a:bodyPr/>
        <a:lstStyle/>
        <a:p>
          <a:endParaRPr lang="en-US"/>
        </a:p>
      </dgm:t>
    </dgm:pt>
    <dgm:pt modelId="{DB8FF654-3C99-4EC3-A79A-BEE64CB78506}">
      <dgm:prSet phldrT="[Text]" custT="1"/>
      <dgm:spPr/>
      <dgm:t>
        <a:bodyPr/>
        <a:lstStyle/>
        <a:p>
          <a:pPr algn="ctr"/>
          <a:endParaRPr lang="en-US" sz="1050" b="1" dirty="0">
            <a:solidFill>
              <a:schemeClr val="bg1"/>
            </a:solidFill>
          </a:endParaRPr>
        </a:p>
      </dgm:t>
    </dgm:pt>
    <dgm:pt modelId="{F168A050-2257-4EE6-AE59-F7C80F04D99F}" type="parTrans" cxnId="{8D1D6E9A-35D8-4771-AA9C-EA3A576AE103}">
      <dgm:prSet/>
      <dgm:spPr/>
      <dgm:t>
        <a:bodyPr/>
        <a:lstStyle/>
        <a:p>
          <a:endParaRPr lang="en-US"/>
        </a:p>
      </dgm:t>
    </dgm:pt>
    <dgm:pt modelId="{463707A9-F889-46DD-9DC0-25CF055E691B}" type="sibTrans" cxnId="{8D1D6E9A-35D8-4771-AA9C-EA3A576AE103}">
      <dgm:prSet/>
      <dgm:spPr/>
      <dgm:t>
        <a:bodyPr/>
        <a:lstStyle/>
        <a:p>
          <a:endParaRPr lang="en-US"/>
        </a:p>
      </dgm:t>
    </dgm:pt>
    <dgm:pt modelId="{56EDA6D3-2DEC-4187-B3A0-5280CD1EFBF9}" type="pres">
      <dgm:prSet presAssocID="{E33152FF-FCB5-49DE-A918-75333289683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FFCC41-F6C7-446D-8198-249A9BD98E63}" type="pres">
      <dgm:prSet presAssocID="{930CFE80-9C0B-49E7-9B43-BDCD8FCF94C7}" presName="circ1" presStyleLbl="vennNode1" presStyleIdx="0" presStyleCnt="4" custScaleX="45513" custScaleY="44151" custLinFactX="-7773" custLinFactNeighborX="-100000" custLinFactNeighborY="19365"/>
      <dgm:spPr/>
      <dgm:t>
        <a:bodyPr/>
        <a:lstStyle/>
        <a:p>
          <a:endParaRPr lang="en-US"/>
        </a:p>
      </dgm:t>
    </dgm:pt>
    <dgm:pt modelId="{C6FFFC6D-6275-44A7-82E5-D3DF125BDAA9}" type="pres">
      <dgm:prSet presAssocID="{930CFE80-9C0B-49E7-9B43-BDCD8FCF94C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AF9E7-A7FA-4D51-B214-80E52E83169F}" type="pres">
      <dgm:prSet presAssocID="{E078BC8F-228D-4E6E-8E1D-E52792CB574A}" presName="circ2" presStyleLbl="vennNode1" presStyleIdx="1" presStyleCnt="4" custScaleX="54166" custScaleY="54554" custLinFactX="-52805" custLinFactNeighborX="-100000" custLinFactNeighborY="64951"/>
      <dgm:spPr/>
      <dgm:t>
        <a:bodyPr/>
        <a:lstStyle/>
        <a:p>
          <a:endParaRPr lang="en-US"/>
        </a:p>
      </dgm:t>
    </dgm:pt>
    <dgm:pt modelId="{F0761033-2EB5-4879-8A49-EE2F523B540E}" type="pres">
      <dgm:prSet presAssocID="{E078BC8F-228D-4E6E-8E1D-E52792CB574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D336B-160C-4C31-932C-2B8482310D2D}" type="pres">
      <dgm:prSet presAssocID="{EA820211-8EE2-41DC-9370-DD2527058E92}" presName="circ3" presStyleLbl="vennNode1" presStyleIdx="2" presStyleCnt="4" custScaleX="47757" custScaleY="46128" custLinFactX="-9215" custLinFactY="-9134" custLinFactNeighborX="-100000" custLinFactNeighborY="-100000"/>
      <dgm:spPr/>
      <dgm:t>
        <a:bodyPr/>
        <a:lstStyle/>
        <a:p>
          <a:endParaRPr lang="en-US"/>
        </a:p>
      </dgm:t>
    </dgm:pt>
    <dgm:pt modelId="{8578211E-510B-400C-8A4B-BA6F07858A00}" type="pres">
      <dgm:prSet presAssocID="{EA820211-8EE2-41DC-9370-DD2527058E9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2E8EA7-7F9B-414A-987F-DFC5F3899913}" type="pres">
      <dgm:prSet presAssocID="{DB8FF654-3C99-4EC3-A79A-BEE64CB78506}" presName="circ4" presStyleLbl="vennNode1" presStyleIdx="3" presStyleCnt="4" custScaleX="48078" custScaleY="48236" custLinFactNeighborX="-64824" custLinFactNeighborY="18202"/>
      <dgm:spPr/>
      <dgm:t>
        <a:bodyPr/>
        <a:lstStyle/>
        <a:p>
          <a:endParaRPr lang="en-US"/>
        </a:p>
      </dgm:t>
    </dgm:pt>
    <dgm:pt modelId="{46E9CBFE-D8C7-4DA0-800E-CEC52FC18E8C}" type="pres">
      <dgm:prSet presAssocID="{DB8FF654-3C99-4EC3-A79A-BEE64CB78506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A8CBDB-DBA3-4FB1-9D40-4CC0C413A56F}" type="presOf" srcId="{EA820211-8EE2-41DC-9370-DD2527058E92}" destId="{8578211E-510B-400C-8A4B-BA6F07858A00}" srcOrd="1" destOrd="0" presId="urn:microsoft.com/office/officeart/2005/8/layout/venn1"/>
    <dgm:cxn modelId="{84CBAC93-B365-40DD-812A-1602C4515A27}" type="presOf" srcId="{E078BC8F-228D-4E6E-8E1D-E52792CB574A}" destId="{F0761033-2EB5-4879-8A49-EE2F523B540E}" srcOrd="1" destOrd="0" presId="urn:microsoft.com/office/officeart/2005/8/layout/venn1"/>
    <dgm:cxn modelId="{30048883-6E4A-45BD-B69E-36D074C25CD4}" type="presOf" srcId="{DB8FF654-3C99-4EC3-A79A-BEE64CB78506}" destId="{46E9CBFE-D8C7-4DA0-800E-CEC52FC18E8C}" srcOrd="1" destOrd="0" presId="urn:microsoft.com/office/officeart/2005/8/layout/venn1"/>
    <dgm:cxn modelId="{8E2227C0-E404-4D16-96C5-666BC8EB4FF0}" type="presOf" srcId="{EA820211-8EE2-41DC-9370-DD2527058E92}" destId="{2BAD336B-160C-4C31-932C-2B8482310D2D}" srcOrd="0" destOrd="0" presId="urn:microsoft.com/office/officeart/2005/8/layout/venn1"/>
    <dgm:cxn modelId="{194DDC63-0121-470F-BF12-3066AB19F145}" srcId="{E33152FF-FCB5-49DE-A918-753332896833}" destId="{E078BC8F-228D-4E6E-8E1D-E52792CB574A}" srcOrd="1" destOrd="0" parTransId="{0251A269-D18B-4E46-A047-71D3739833DC}" sibTransId="{5C3ABA06-940F-4702-82CE-DDA780EFE74F}"/>
    <dgm:cxn modelId="{CF671972-D9AB-481E-A962-EA58439DC8D1}" type="presOf" srcId="{930CFE80-9C0B-49E7-9B43-BDCD8FCF94C7}" destId="{09FFCC41-F6C7-446D-8198-249A9BD98E63}" srcOrd="0" destOrd="0" presId="urn:microsoft.com/office/officeart/2005/8/layout/venn1"/>
    <dgm:cxn modelId="{A12D8D24-F3BC-4F07-84D5-AC5D1FD85B72}" type="presOf" srcId="{E33152FF-FCB5-49DE-A918-753332896833}" destId="{56EDA6D3-2DEC-4187-B3A0-5280CD1EFBF9}" srcOrd="0" destOrd="0" presId="urn:microsoft.com/office/officeart/2005/8/layout/venn1"/>
    <dgm:cxn modelId="{5D3070B9-B121-4DD9-AF73-6982EE58D695}" type="presOf" srcId="{930CFE80-9C0B-49E7-9B43-BDCD8FCF94C7}" destId="{C6FFFC6D-6275-44A7-82E5-D3DF125BDAA9}" srcOrd="1" destOrd="0" presId="urn:microsoft.com/office/officeart/2005/8/layout/venn1"/>
    <dgm:cxn modelId="{0A3BE531-EB70-40DD-9BDD-C387176D5514}" srcId="{E33152FF-FCB5-49DE-A918-753332896833}" destId="{EA820211-8EE2-41DC-9370-DD2527058E92}" srcOrd="2" destOrd="0" parTransId="{F895F877-AD9D-446B-8E7C-B9CD0FDF3046}" sibTransId="{FDB9CE72-C115-494B-8B22-71A3567A8851}"/>
    <dgm:cxn modelId="{3861A200-BEE5-4815-91FF-4F1066339D79}" type="presOf" srcId="{DB8FF654-3C99-4EC3-A79A-BEE64CB78506}" destId="{A72E8EA7-7F9B-414A-987F-DFC5F3899913}" srcOrd="0" destOrd="0" presId="urn:microsoft.com/office/officeart/2005/8/layout/venn1"/>
    <dgm:cxn modelId="{D7A19FE1-C446-4D58-B72E-C952E07888E7}" type="presOf" srcId="{E078BC8F-228D-4E6E-8E1D-E52792CB574A}" destId="{C32AF9E7-A7FA-4D51-B214-80E52E83169F}" srcOrd="0" destOrd="0" presId="urn:microsoft.com/office/officeart/2005/8/layout/venn1"/>
    <dgm:cxn modelId="{8D1D6E9A-35D8-4771-AA9C-EA3A576AE103}" srcId="{E33152FF-FCB5-49DE-A918-753332896833}" destId="{DB8FF654-3C99-4EC3-A79A-BEE64CB78506}" srcOrd="3" destOrd="0" parTransId="{F168A050-2257-4EE6-AE59-F7C80F04D99F}" sibTransId="{463707A9-F889-46DD-9DC0-25CF055E691B}"/>
    <dgm:cxn modelId="{4924C33F-F822-4087-B7B3-E2F7AC983824}" srcId="{E33152FF-FCB5-49DE-A918-753332896833}" destId="{930CFE80-9C0B-49E7-9B43-BDCD8FCF94C7}" srcOrd="0" destOrd="0" parTransId="{2CB619B0-732F-4AC0-9C14-DA7FB6BC4013}" sibTransId="{1176B575-7970-46AD-ACF4-E917858E8208}"/>
    <dgm:cxn modelId="{82D339B9-3D37-4B27-8037-648EE3F7F361}" type="presParOf" srcId="{56EDA6D3-2DEC-4187-B3A0-5280CD1EFBF9}" destId="{09FFCC41-F6C7-446D-8198-249A9BD98E63}" srcOrd="0" destOrd="0" presId="urn:microsoft.com/office/officeart/2005/8/layout/venn1"/>
    <dgm:cxn modelId="{9DECDA15-6B58-41CE-B008-7C764CDEB9F9}" type="presParOf" srcId="{56EDA6D3-2DEC-4187-B3A0-5280CD1EFBF9}" destId="{C6FFFC6D-6275-44A7-82E5-D3DF125BDAA9}" srcOrd="1" destOrd="0" presId="urn:microsoft.com/office/officeart/2005/8/layout/venn1"/>
    <dgm:cxn modelId="{52794E63-F700-4076-B7C5-A8A6C5BE7579}" type="presParOf" srcId="{56EDA6D3-2DEC-4187-B3A0-5280CD1EFBF9}" destId="{C32AF9E7-A7FA-4D51-B214-80E52E83169F}" srcOrd="2" destOrd="0" presId="urn:microsoft.com/office/officeart/2005/8/layout/venn1"/>
    <dgm:cxn modelId="{05C3D746-786B-4E8F-AC06-5E2BD150EA24}" type="presParOf" srcId="{56EDA6D3-2DEC-4187-B3A0-5280CD1EFBF9}" destId="{F0761033-2EB5-4879-8A49-EE2F523B540E}" srcOrd="3" destOrd="0" presId="urn:microsoft.com/office/officeart/2005/8/layout/venn1"/>
    <dgm:cxn modelId="{D0713A44-84C5-4952-A4FB-FFD4CC193296}" type="presParOf" srcId="{56EDA6D3-2DEC-4187-B3A0-5280CD1EFBF9}" destId="{2BAD336B-160C-4C31-932C-2B8482310D2D}" srcOrd="4" destOrd="0" presId="urn:microsoft.com/office/officeart/2005/8/layout/venn1"/>
    <dgm:cxn modelId="{FF121DEF-9CEB-4364-B591-036A4A248EAE}" type="presParOf" srcId="{56EDA6D3-2DEC-4187-B3A0-5280CD1EFBF9}" destId="{8578211E-510B-400C-8A4B-BA6F07858A00}" srcOrd="5" destOrd="0" presId="urn:microsoft.com/office/officeart/2005/8/layout/venn1"/>
    <dgm:cxn modelId="{F14D4531-82FC-47A3-88C5-F8E09F7CC3A6}" type="presParOf" srcId="{56EDA6D3-2DEC-4187-B3A0-5280CD1EFBF9}" destId="{A72E8EA7-7F9B-414A-987F-DFC5F3899913}" srcOrd="6" destOrd="0" presId="urn:microsoft.com/office/officeart/2005/8/layout/venn1"/>
    <dgm:cxn modelId="{8ADEC35F-52EB-4C4F-914C-DCACDC5DB858}" type="presParOf" srcId="{56EDA6D3-2DEC-4187-B3A0-5280CD1EFBF9}" destId="{46E9CBFE-D8C7-4DA0-800E-CEC52FC18E8C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FFCC41-F6C7-446D-8198-249A9BD98E63}">
      <dsp:nvSpPr>
        <dsp:cNvPr id="0" name=""/>
        <dsp:cNvSpPr/>
      </dsp:nvSpPr>
      <dsp:spPr>
        <a:xfrm>
          <a:off x="152393" y="1447811"/>
          <a:ext cx="1352555" cy="131207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</a:rPr>
            <a:t>Recall Problem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308457" y="1624437"/>
        <a:ext cx="1040427" cy="416332"/>
      </dsp:txXfrm>
    </dsp:sp>
    <dsp:sp modelId="{C32AF9E7-A7FA-4D51-B214-80E52E83169F}">
      <dsp:nvSpPr>
        <dsp:cNvPr id="0" name=""/>
        <dsp:cNvSpPr/>
      </dsp:nvSpPr>
      <dsp:spPr>
        <a:xfrm>
          <a:off x="7" y="3962407"/>
          <a:ext cx="1609705" cy="1621235"/>
        </a:xfrm>
        <a:prstGeom prst="ellipse">
          <a:avLst/>
        </a:prstGeom>
        <a:solidFill>
          <a:srgbClr val="00B050">
            <a:alpha val="50000"/>
          </a:srgb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chemeClr val="bg1"/>
              </a:solidFill>
            </a:rPr>
            <a:t>Issues of Equality</a:t>
          </a:r>
          <a:endParaRPr lang="en-US" sz="1050" b="1" kern="1200" dirty="0">
            <a:solidFill>
              <a:schemeClr val="bg1"/>
            </a:solidFill>
          </a:endParaRPr>
        </a:p>
      </dsp:txBody>
      <dsp:txXfrm>
        <a:off x="866771" y="4149473"/>
        <a:ext cx="619117" cy="1247104"/>
      </dsp:txXfrm>
    </dsp:sp>
    <dsp:sp modelId="{2BAD336B-160C-4C31-932C-2B8482310D2D}">
      <dsp:nvSpPr>
        <dsp:cNvPr id="0" name=""/>
        <dsp:cNvSpPr/>
      </dsp:nvSpPr>
      <dsp:spPr>
        <a:xfrm>
          <a:off x="76196" y="228601"/>
          <a:ext cx="1419242" cy="1370831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</a:rPr>
            <a:t>Pro-Innovation  Bias</a:t>
          </a:r>
          <a:endParaRPr lang="en-US" sz="1300" kern="1200" dirty="0">
            <a:solidFill>
              <a:schemeClr val="bg1"/>
            </a:solidFill>
          </a:endParaRPr>
        </a:p>
      </dsp:txBody>
      <dsp:txXfrm>
        <a:off x="239955" y="979923"/>
        <a:ext cx="1091725" cy="434975"/>
      </dsp:txXfrm>
    </dsp:sp>
    <dsp:sp modelId="{A72E8EA7-7F9B-414A-987F-DFC5F3899913}">
      <dsp:nvSpPr>
        <dsp:cNvPr id="0" name=""/>
        <dsp:cNvSpPr/>
      </dsp:nvSpPr>
      <dsp:spPr>
        <a:xfrm>
          <a:off x="76188" y="2667000"/>
          <a:ext cx="1428782" cy="143347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>
            <a:solidFill>
              <a:schemeClr val="bg1"/>
            </a:solidFill>
          </a:endParaRPr>
        </a:p>
      </dsp:txBody>
      <dsp:txXfrm>
        <a:off x="186094" y="2832401"/>
        <a:ext cx="549531" cy="1102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1674945-CC7E-441D-A34C-C8661E87EDC0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C721387A-FBC4-42D0-9871-A2D1634B6F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1387A-FBC4-42D0-9871-A2D1634B6F6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3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6" name="Shape 35"/>
          <p:cNvSpPr>
            <a:spLocks/>
          </p:cNvSpPr>
          <p:nvPr/>
        </p:nvSpPr>
        <p:spPr bwMode="auto">
          <a:xfrm>
            <a:off x="4821864" y="1066800"/>
            <a:ext cx="4343400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43" name="Shape 42"/>
          <p:cNvSpPr>
            <a:spLocks/>
          </p:cNvSpPr>
          <p:nvPr/>
        </p:nvSpPr>
        <p:spPr bwMode="auto">
          <a:xfrm>
            <a:off x="290624" y="-14176"/>
            <a:ext cx="5562600" cy="6553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8" name="Shape 17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9" name="Shape 18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0" name="Shape 19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1" name="Shape 20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2" name="Shape 21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3" name="Shape 22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4" name="Shape 23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5" name="Shape 24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6" name="Shape 25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7" name="Shape 26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0" name="Shape 29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31" name="Shape 30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/>
          <a:p>
            <a:fld id="{743653DA-8BF4-4869-96FE-9BCF43372D46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1061515" y="1285817"/>
            <a:ext cx="4441273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958309" y="1491832"/>
            <a:ext cx="4902003" cy="11124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164804" y="1390032"/>
            <a:ext cx="4441271" cy="164812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244252" y="1819795"/>
            <a:ext cx="3972514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562054" y="1928583"/>
            <a:ext cx="3563346" cy="10300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685716" y="1993170"/>
            <a:ext cx="3098562" cy="111866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232216" y="1197670"/>
            <a:ext cx="4059116" cy="111866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831112" y="1594840"/>
            <a:ext cx="4917972" cy="131850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1077408" y="1714329"/>
            <a:ext cx="4430126" cy="115368"/>
          </a:xfrm>
          <a:prstGeom prst="rect">
            <a:avLst/>
          </a:prstGeom>
          <a:solidFill>
            <a:schemeClr val="tx2">
              <a:shade val="85000"/>
              <a:satMod val="1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r">
              <a:defRPr sz="3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33181" y="1240961"/>
            <a:ext cx="3848419" cy="914400"/>
          </a:xfrm>
        </p:spPr>
        <p:txBody>
          <a:bodyPr tIns="0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350541"/>
            <a:ext cx="7772400" cy="1974059"/>
          </a:xfrm>
        </p:spPr>
        <p:txBody>
          <a:bodyPr/>
          <a:lstStyle>
            <a:lvl1pPr algn="l">
              <a:buNone/>
              <a:defRPr sz="40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838448"/>
            <a:ext cx="7772400" cy="1509712"/>
          </a:xfrm>
        </p:spPr>
        <p:txBody>
          <a:bodyPr anchor="b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F1E3E-4B2F-4895-B65E-28B2E64F39F6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02264"/>
            <a:ext cx="8686800" cy="886265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5435-8225-4333-BFFA-0096413F0D76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oup 17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4" name="Group 17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0EC5-AC53-4169-941E-EDF10CD23748}" type="datetime8">
              <a:rPr lang="en-US" smtClean="0"/>
              <a:pPr/>
              <a:t>4/14/2010 9:33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4/14/2010 9:33 PM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algn="r"/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 algn="l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l"/>
              <a:t>‹#›</a:t>
            </a:fld>
            <a:endParaRPr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000" kern="1200" spc="-15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SzPct val="95000"/>
        <a:buFont typeface="Wingdings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it.duke.edu/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://www.ics.uci.edu/~wscacchi/Papers/New/Scacchi-Alspaugh-OSS-Acquisition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609600"/>
          </a:xfrm>
        </p:spPr>
        <p:txBody>
          <a:bodyPr/>
          <a:lstStyle/>
          <a:p>
            <a:pPr algn="ctr"/>
            <a:r>
              <a:rPr lang="en-US" sz="2000" b="1" cap="all" dirty="0" smtClean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</a:rPr>
              <a:t>MIND MAP  - study of criticisms of  diffusion  research</a:t>
            </a:r>
            <a:r>
              <a:rPr lang="en-US" b="1" cap="all" dirty="0" smtClean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</a:rPr>
              <a:t/>
            </a:r>
            <a:br>
              <a:rPr lang="en-US" b="1" cap="all" dirty="0" smtClean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</a:rPr>
            </a:br>
            <a:endParaRPr lang="en-US" b="1" cap="all" dirty="0" smtClean="0">
              <a:ln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7000">
                    <a:schemeClr val="accent1">
                      <a:tint val="90000"/>
                      <a:shade val="65000"/>
                      <a:satMod val="172000"/>
                    </a:schemeClr>
                  </a:gs>
                  <a:gs pos="48000">
                    <a:schemeClr val="accent1">
                      <a:tint val="100000"/>
                      <a:shade val="65000"/>
                      <a:satMod val="130000"/>
                    </a:schemeClr>
                  </a:gs>
                  <a:gs pos="92000">
                    <a:schemeClr val="accent1">
                      <a:tint val="100000"/>
                      <a:shade val="50000"/>
                      <a:satMod val="120000"/>
                    </a:schemeClr>
                  </a:gs>
                  <a:gs pos="100000">
                    <a:schemeClr val="accent1">
                      <a:tint val="100000"/>
                      <a:shade val="55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r="5400000" sy="-100000" rotWithShape="0"/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914400"/>
          <a:ext cx="8153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0" y="5181600"/>
            <a:ext cx="259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Rye, S. (2009). Negotiating the symbolic power of information and communication technologies (ICT): The spread of Internet-supported distance education. Information Technology for Development, 15(1), 17-31. doi:10.1002/itdj.20110.</a:t>
            </a:r>
            <a:endParaRPr lang="en-US" sz="1200" dirty="0"/>
          </a:p>
        </p:txBody>
      </p:sp>
      <p:sp>
        <p:nvSpPr>
          <p:cNvPr id="8" name="Right Arrow 7"/>
          <p:cNvSpPr/>
          <p:nvPr/>
        </p:nvSpPr>
        <p:spPr>
          <a:xfrm>
            <a:off x="2209800" y="5562600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2057400" y="41910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4114800"/>
            <a:ext cx="175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Duke iPod first-year experience. Retrieved: </a:t>
            </a:r>
            <a:r>
              <a:rPr lang="en-US" sz="1200" u="sng" dirty="0" smtClean="0">
                <a:hlinkClick r:id="rId8"/>
              </a:rPr>
              <a:t>http://cit.duke.edu/</a:t>
            </a:r>
            <a:r>
              <a:rPr lang="en-US" sz="1200" dirty="0" smtClean="0"/>
              <a:t> </a:t>
            </a:r>
            <a:r>
              <a:rPr lang="en-US" sz="1200" dirty="0" err="1" smtClean="0"/>
              <a:t>pdf</a:t>
            </a:r>
            <a:r>
              <a:rPr lang="en-US" sz="1200" dirty="0" smtClean="0"/>
              <a:t>/reports/ipod_initiative_04_05.pdf</a:t>
            </a:r>
            <a:br>
              <a:rPr lang="en-US" sz="1200" dirty="0" smtClean="0"/>
            </a:br>
            <a:endParaRPr lang="en-US" sz="1200" dirty="0"/>
          </a:p>
        </p:txBody>
      </p:sp>
      <p:sp>
        <p:nvSpPr>
          <p:cNvPr id="11" name="Right Arrow 10"/>
          <p:cNvSpPr/>
          <p:nvPr/>
        </p:nvSpPr>
        <p:spPr>
          <a:xfrm>
            <a:off x="2133600" y="2819400"/>
            <a:ext cx="685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48000" y="2667001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Hodge, S., &amp; Anderson, B. (2007). Teaching and Learning with an Interactive Whiteboard: A Teacher's Journey. Learning, Media and Technology, 32(3), 271-282. Retrieved from ERIC database.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971800" y="1143000"/>
            <a:ext cx="1905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 Evaluation of the Personal Response System Clicker Technology in Introductory Marketing Courses. Journal of Marketing Education , 23 (1), 93-103. </a:t>
            </a:r>
            <a:endParaRPr lang="en-US" sz="1200" dirty="0"/>
          </a:p>
        </p:txBody>
      </p:sp>
      <p:sp>
        <p:nvSpPr>
          <p:cNvPr id="14" name="Right Arrow 13"/>
          <p:cNvSpPr/>
          <p:nvPr/>
        </p:nvSpPr>
        <p:spPr>
          <a:xfrm>
            <a:off x="2133600" y="1600200"/>
            <a:ext cx="9022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90600" y="281940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No</a:t>
            </a:r>
            <a:r>
              <a:rPr lang="en-US" sz="1200" dirty="0" smtClean="0"/>
              <a:t>  </a:t>
            </a:r>
            <a:r>
              <a:rPr lang="en-US" sz="1200" b="1" dirty="0" smtClean="0">
                <a:solidFill>
                  <a:schemeClr val="bg1"/>
                </a:solidFill>
              </a:rPr>
              <a:t>Criticism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181600" y="1600200"/>
            <a:ext cx="978408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24600" y="1143000"/>
            <a:ext cx="243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Walt </a:t>
            </a:r>
            <a:r>
              <a:rPr lang="en-US" sz="1200" dirty="0" err="1" smtClean="0"/>
              <a:t>Scacchi</a:t>
            </a:r>
            <a:r>
              <a:rPr lang="en-US" sz="1200" dirty="0" smtClean="0"/>
              <a:t> and Thomas </a:t>
            </a:r>
            <a:r>
              <a:rPr lang="en-US" sz="1200" dirty="0" err="1" smtClean="0"/>
              <a:t>Alspaugh</a:t>
            </a:r>
            <a:r>
              <a:rPr lang="en-US" sz="1200" dirty="0" smtClean="0"/>
              <a:t>, </a:t>
            </a:r>
            <a:r>
              <a:rPr lang="en-US" sz="1200" u="sng" dirty="0" smtClean="0">
                <a:hlinkClick r:id="rId9"/>
              </a:rPr>
              <a:t>Emerging Issues in the Acquisition of Open Source Software within the U.S. Department of Defense</a:t>
            </a:r>
            <a:r>
              <a:rPr lang="en-US" sz="1200" dirty="0" smtClean="0"/>
              <a:t>, </a:t>
            </a:r>
            <a:r>
              <a:rPr lang="en-US" sz="1200" i="1" dirty="0" smtClean="0"/>
              <a:t>Proc. 5th Annual Acquisition Research Symposium</a:t>
            </a:r>
            <a:r>
              <a:rPr lang="en-US" sz="1200" dirty="0" smtClean="0"/>
              <a:t>, Vol. 1, 230-244, NPS-AM-08-036, Naval Postgraduate School, Monterey, CA .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6800" y="4038600"/>
            <a:ext cx="10668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Individual</a:t>
            </a:r>
          </a:p>
          <a:p>
            <a:r>
              <a:rPr lang="en-US" sz="1050" b="1" dirty="0" smtClean="0">
                <a:solidFill>
                  <a:schemeClr val="bg1"/>
                </a:solidFill>
              </a:rPr>
              <a:t>Blame</a:t>
            </a:r>
          </a:p>
          <a:p>
            <a:r>
              <a:rPr lang="en-US" sz="1050" b="1" dirty="0" smtClean="0">
                <a:solidFill>
                  <a:schemeClr val="bg1"/>
                </a:solidFill>
              </a:rPr>
              <a:t>Bias</a:t>
            </a:r>
            <a:endParaRPr lang="en-US" sz="105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elationship diagram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1AB39F"/>
      </a:accent4>
      <a:accent5>
        <a:srgbClr val="00ADDC"/>
      </a:accent5>
      <a:accent6>
        <a:srgbClr val="738AC8"/>
      </a:accent6>
      <a:hlink>
        <a:srgbClr val="F3D43B"/>
      </a:hlink>
      <a:folHlink>
        <a:srgbClr val="969696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50000">
              <a:schemeClr val="phClr">
                <a:tint val="60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55000"/>
                <a:satMod val="138000"/>
              </a:schemeClr>
            </a:gs>
            <a:gs pos="40000">
              <a:schemeClr val="phClr">
                <a:tint val="94000"/>
              </a:schemeClr>
            </a:gs>
            <a:gs pos="50000">
              <a:schemeClr val="phClr">
                <a:tint val="100000"/>
              </a:schemeClr>
            </a:gs>
            <a:gs pos="68000">
              <a:schemeClr val="phClr">
                <a:tint val="92000"/>
              </a:schemeClr>
            </a:gs>
            <a:gs pos="100000">
              <a:schemeClr val="phClr">
                <a:tint val="48000"/>
                <a:satMod val="135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37000"/>
              </a:srgbClr>
            </a:outerShdw>
          </a:effectLst>
        </a:effectStyle>
        <a:effectStyle>
          <a:effectLst>
            <a:glow rad="63500">
              <a:schemeClr val="phClr"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600">
              <a:schemeClr val="phClr">
                <a:alpha val="45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200000"/>
            </a:lightRig>
          </a:scene3d>
          <a:sp3d prstMaterial="matte">
            <a:bevelT w="2540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Relationship diagram</Template>
  <TotalTime>0</TotalTime>
  <Words>182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Relationship diagram</vt:lpstr>
      <vt:lpstr>MIND MAP  - study of criticisms of  diffusion  research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2010-04-03T19:40:53Z</dcterms:created>
  <dcterms:modified xsi:type="dcterms:W3CDTF">2010-04-15T03:21:43Z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TC101743271033</vt:lpwstr>
  </property>
</Properties>
</file>